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0" r:id="rId4"/>
    <p:sldId id="276" r:id="rId5"/>
    <p:sldId id="279" r:id="rId6"/>
    <p:sldId id="277" r:id="rId7"/>
    <p:sldId id="278" r:id="rId8"/>
    <p:sldId id="258" r:id="rId9"/>
    <p:sldId id="283" r:id="rId10"/>
    <p:sldId id="282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81" r:id="rId21"/>
    <p:sldId id="293" r:id="rId22"/>
    <p:sldId id="264" r:id="rId23"/>
  </p:sldIdLst>
  <p:sldSz cx="18288000" cy="10287000"/>
  <p:notesSz cx="6858000" cy="9144000"/>
  <p:embeddedFontLst>
    <p:embeddedFont>
      <p:font typeface="MapoPeacefull" panose="020B0600000101010101" charset="-127"/>
      <p:regular r:id="rId25"/>
    </p:embeddedFont>
    <p:embeddedFont>
      <p:font typeface="Pretendard Black" panose="020B0600000101010101" charset="-127"/>
      <p:bold r:id="rId26"/>
    </p:embeddedFont>
    <p:embeddedFont>
      <p:font typeface="Pretendard Bold" panose="020B0600000101010101" charset="-127"/>
      <p:bold r:id="rId27"/>
    </p:embeddedFont>
    <p:embeddedFont>
      <p:font typeface="Pretendard Light" panose="020B0600000101010101" charset="-127"/>
      <p:regular r:id="rId28"/>
    </p:embeddedFont>
    <p:embeddedFont>
      <p:font typeface="ADLaM Display" panose="02010000000000000000" pitchFamily="2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46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17F76-7878-4AEE-9BD3-0873DDD2D6E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12157-8C9F-4D00-B4E2-C2D17E8D7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0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57-8C9F-4D00-B4E2-C2D17E8D72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1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57-8C9F-4D00-B4E2-C2D17E8D72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1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-19380000">
            <a:off x="723900" y="6299200"/>
            <a:ext cx="800100" cy="92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-19380000">
            <a:off x="952500" y="5981700"/>
            <a:ext cx="800100" cy="92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84300" y="1384300"/>
            <a:ext cx="3327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3900" b="0" i="0" u="none" strike="noStrike" dirty="0">
                <a:solidFill>
                  <a:srgbClr val="FCFCFC"/>
                </a:solidFill>
                <a:latin typeface="Pretendard Black"/>
              </a:rPr>
              <a:t>2024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80000">
            <a:off x="5092700" y="1892300"/>
            <a:ext cx="10033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384300" y="4356100"/>
            <a:ext cx="3365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spc="-200" dirty="0" err="1">
                <a:solidFill>
                  <a:srgbClr val="DEDEDE"/>
                </a:solidFill>
                <a:ea typeface="MapoPeacefull"/>
              </a:rPr>
              <a:t>임베디드시스템</a:t>
            </a:r>
            <a:r>
              <a:rPr lang="ko-KR" altLang="en-US" sz="1600" spc="-200" dirty="0">
                <a:solidFill>
                  <a:srgbClr val="DEDEDE"/>
                </a:solidFill>
                <a:ea typeface="MapoPeacefull"/>
              </a:rPr>
              <a:t> </a:t>
            </a:r>
            <a:r>
              <a:rPr lang="ko-KR" altLang="en-US" sz="1600" b="0" i="0" u="none" strike="noStrike" spc="-200" dirty="0">
                <a:solidFill>
                  <a:srgbClr val="DEDEDE"/>
                </a:solidFill>
                <a:ea typeface="MapoPeacefull"/>
              </a:rPr>
              <a:t>기말평가</a:t>
            </a:r>
            <a:endParaRPr lang="ko-KR" sz="1600" b="0" i="0" u="none" strike="noStrike" spc="-200" dirty="0">
              <a:solidFill>
                <a:srgbClr val="DEDEDE"/>
              </a:solidFill>
              <a:ea typeface="MapoPeaceful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4300" y="2108200"/>
            <a:ext cx="8369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6400" dirty="0">
                <a:solidFill>
                  <a:srgbClr val="FCFCFC"/>
                </a:solidFill>
                <a:latin typeface="Pretendard Black"/>
              </a:rPr>
              <a:t>Simple</a:t>
            </a:r>
            <a:r>
              <a:rPr lang="ko-KR" altLang="en-US" sz="6400" dirty="0">
                <a:solidFill>
                  <a:srgbClr val="FCFCFC"/>
                </a:solidFill>
                <a:latin typeface="Pretendard Black"/>
              </a:rPr>
              <a:t> </a:t>
            </a:r>
            <a:r>
              <a:rPr lang="en-US" altLang="ko-KR" sz="6400" dirty="0">
                <a:solidFill>
                  <a:srgbClr val="FCFCFC"/>
                </a:solidFill>
                <a:latin typeface="Pretendard Black"/>
              </a:rPr>
              <a:t>embedded elevator</a:t>
            </a:r>
            <a:endParaRPr lang="en-US" sz="6400" b="0" i="0" u="none" strike="noStrike" dirty="0">
              <a:solidFill>
                <a:srgbClr val="FCFCFC"/>
              </a:solidFill>
              <a:latin typeface="Pretendard Black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787400" y="9563100"/>
            <a:ext cx="167132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8820000">
            <a:off x="6032500" y="-1181100"/>
            <a:ext cx="17526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19620000">
            <a:off x="5549900" y="-444500"/>
            <a:ext cx="1752600" cy="203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0000">
            <a:off x="-1219200" y="7391400"/>
            <a:ext cx="5613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0236200" y="3721100"/>
            <a:ext cx="3898900" cy="4533900"/>
          </a:xfrm>
          <a:prstGeom prst="rect">
            <a:avLst/>
          </a:prstGeom>
          <a:effectLst>
            <a:outerShdw blurRad="113817" dist="45041" dir="2700000">
              <a:srgbClr val="000000">
                <a:alpha val="23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2814300" y="1612900"/>
            <a:ext cx="2692400" cy="3136900"/>
          </a:xfrm>
          <a:prstGeom prst="rect">
            <a:avLst/>
          </a:prstGeom>
          <a:effectLst>
            <a:outerShdw blurRad="54159" dist="31070" dir="2700000">
              <a:srgbClr val="000000">
                <a:alpha val="23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20000">
            <a:off x="13843000" y="-127000"/>
            <a:ext cx="48768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97000" y="8623300"/>
            <a:ext cx="685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700" b="0" i="0" u="none" strike="noStrike" spc="-100" dirty="0">
                <a:solidFill>
                  <a:srgbClr val="DEDEDE"/>
                </a:solidFill>
                <a:ea typeface="Pretendard Bold"/>
              </a:rPr>
              <a:t>발표</a:t>
            </a:r>
            <a:r>
              <a:rPr lang="ko-KR" sz="1700" b="0" i="0" u="none" strike="noStrike" spc="-100" dirty="0">
                <a:solidFill>
                  <a:srgbClr val="DEDEDE"/>
                </a:solidFill>
                <a:ea typeface="Pretendard Bold"/>
              </a:rPr>
              <a:t>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32000" y="8623300"/>
            <a:ext cx="1346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700" b="0" i="0" u="none" strike="noStrike" spc="-100" dirty="0">
                <a:solidFill>
                  <a:srgbClr val="DEDEDE"/>
                </a:solidFill>
                <a:latin typeface="Pretendard Light"/>
              </a:rPr>
              <a:t>2024.12.10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31999" y="8953500"/>
            <a:ext cx="3105919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1700" b="0" i="0" u="none" strike="noStrike" dirty="0">
                <a:solidFill>
                  <a:srgbClr val="DEDEDE"/>
                </a:solidFill>
                <a:ea typeface="Pretendard Light"/>
              </a:rPr>
              <a:t>20192531 </a:t>
            </a:r>
            <a:r>
              <a:rPr lang="ko-KR" altLang="en-US" sz="1700" b="0" i="0" u="none" strike="noStrike" dirty="0">
                <a:solidFill>
                  <a:srgbClr val="DEDEDE"/>
                </a:solidFill>
                <a:ea typeface="Pretendard Light"/>
              </a:rPr>
              <a:t>장영민</a:t>
            </a:r>
            <a:r>
              <a:rPr lang="en-US" altLang="ko-KR" sz="1700" b="0" i="0" u="none" strike="noStrike" dirty="0">
                <a:solidFill>
                  <a:srgbClr val="DEDEDE"/>
                </a:solidFill>
                <a:ea typeface="Pretendard Light"/>
              </a:rPr>
              <a:t>, 20203023 </a:t>
            </a:r>
            <a:r>
              <a:rPr lang="ko-KR" altLang="en-US" sz="1700" b="0" i="0" u="none" strike="noStrike" dirty="0">
                <a:solidFill>
                  <a:srgbClr val="DEDEDE"/>
                </a:solidFill>
                <a:ea typeface="Pretendard Light"/>
              </a:rPr>
              <a:t>우상욱</a:t>
            </a:r>
            <a:endParaRPr lang="ko-KR" sz="1700" b="0" i="0" u="none" strike="noStrike" dirty="0">
              <a:solidFill>
                <a:srgbClr val="DEDEDE"/>
              </a:solidFill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7000" y="8953500"/>
            <a:ext cx="685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1700" b="0" i="0" u="none" strike="noStrike" spc="-100" dirty="0">
                <a:solidFill>
                  <a:srgbClr val="DEDEDE"/>
                </a:solidFill>
                <a:ea typeface="Pretendard Bold"/>
              </a:rPr>
              <a:t>1</a:t>
            </a:r>
            <a:r>
              <a:rPr lang="ko-KR" altLang="en-US" sz="1700" b="0" i="0" u="none" strike="noStrike" spc="-100" dirty="0">
                <a:solidFill>
                  <a:srgbClr val="DEDEDE"/>
                </a:solidFill>
                <a:ea typeface="Pretendard Bold"/>
              </a:rPr>
              <a:t>조</a:t>
            </a:r>
            <a:endParaRPr lang="ko-KR" sz="1700" b="0" i="0" u="none" strike="noStrike" spc="-100" dirty="0">
              <a:solidFill>
                <a:srgbClr val="DEDEDE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61558-079F-7FB5-B48D-3C7436FA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0EC9CFE-8158-B6C0-013C-0DC3D84E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8E192D-EDE7-25F7-8236-B45FF420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5E42D0B-D348-A63C-6568-46AF69BF5552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BC2D53F-E016-67A8-9E66-75686B0F9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F066D7D-6C33-166F-83C3-82488ED975DC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A4C7FDD-1B5F-0DC5-F1DB-57B474E173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B0F445A-3E77-EF2F-22CE-633FA882C1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267EAF0-BF07-9685-E50B-D85FAEFEC7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3328363E-DD5E-1F67-F2E6-98EA0EFBB64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DFCC46CB-924B-E687-6D23-2FF368CD73C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E2C916-256E-73EF-A6A1-E1882E3B0591}"/>
              </a:ext>
            </a:extLst>
          </p:cNvPr>
          <p:cNvSpPr txBox="1"/>
          <p:nvPr/>
        </p:nvSpPr>
        <p:spPr>
          <a:xfrm>
            <a:off x="7365999" y="7353300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흐름 제어를 위한 변수 선언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4C793-9776-B1F2-E50C-CA61CF8C6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924" y="3543300"/>
            <a:ext cx="6874151" cy="2906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20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52B68-534C-7421-4F28-3BCC2B69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951E485-03F2-8426-B956-2C527EC6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6005CC-3A3E-A77D-3908-E63792E1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AC0ABE4-7CDF-133B-9744-6FB3CD583E6A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3958C3-04EB-C63E-386D-50B3B6B48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5B080D2-DE58-37F7-8B67-DEADD930CFAB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7A8E1C9-C8FA-4349-25A3-50B5D24483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2A6278E-B136-74A9-94A6-7023C3B2D7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3D67C340-5352-8E48-2F78-401E6B9B274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9C82A11-DA1E-4BD4-BEFD-2C00F93420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7A824B93-6881-8406-8119-D944842829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7CA146-043E-7DE1-4C7C-0E6FD7D16C90}"/>
              </a:ext>
            </a:extLst>
          </p:cNvPr>
          <p:cNvSpPr txBox="1"/>
          <p:nvPr/>
        </p:nvSpPr>
        <p:spPr>
          <a:xfrm>
            <a:off x="11611040" y="8648700"/>
            <a:ext cx="355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</a:t>
            </a:r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</a:rPr>
              <a:t> 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입력 시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LED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를 </a:t>
            </a:r>
            <a:endParaRPr lang="en-US" altLang="ko-KR" sz="2000" dirty="0">
              <a:latin typeface="MapoPeacefull" panose="020B0600000101010101" charset="-127"/>
              <a:ea typeface="MapoPeacefull" panose="020B0600000101010101" charset="-127"/>
            </a:endParaRPr>
          </a:p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toggle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 하기 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위한 함수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885478-E1AC-71CB-34CA-73172EA62BCD}"/>
              </a:ext>
            </a:extLst>
          </p:cNvPr>
          <p:cNvGrpSpPr>
            <a:grpSpLocks noChangeAspect="1"/>
          </p:cNvGrpSpPr>
          <p:nvPr/>
        </p:nvGrpSpPr>
        <p:grpSpPr>
          <a:xfrm>
            <a:off x="2765426" y="2448167"/>
            <a:ext cx="12757147" cy="7289798"/>
            <a:chOff x="3124200" y="2476500"/>
            <a:chExt cx="10336067" cy="59063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009AC2-2789-3A81-5DE7-0C5B418E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2476500"/>
              <a:ext cx="5534797" cy="59063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98DEE68-4519-3569-3A04-1DE5260C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8997" y="2476500"/>
              <a:ext cx="4801270" cy="44011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5717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4A7381-30D5-C41A-E57E-92D1C3EE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5B25339-FB86-9F26-5438-4CCD1886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037D06-B14F-DBF0-8893-B5C405B9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B535FA3-32C3-8293-D81C-0024007338CA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DA829E-656F-08BC-6C2E-FA2E3988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D18ACCB-3222-08A8-800A-59F64F19E2F5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AD861E-84F9-31A7-B2BD-05E9E496522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0E36875-61CC-16A7-F85A-9167BA9ED3A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ED1B6DA5-3871-3E47-E5F5-E41512D70D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1DC293A-3D9D-9426-060E-B4B71281F1E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D485D0-F17E-6C38-DC32-A25D90280B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84FBA1-EC8D-B7C4-6EF6-46040475A615}"/>
              </a:ext>
            </a:extLst>
          </p:cNvPr>
          <p:cNvSpPr txBox="1"/>
          <p:nvPr/>
        </p:nvSpPr>
        <p:spPr>
          <a:xfrm>
            <a:off x="10535845" y="8229601"/>
            <a:ext cx="355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몇 층에서 버튼이 눌렸는지 확인하고 우선순위에 맞게 </a:t>
            </a:r>
            <a:r>
              <a:rPr lang="en-US" altLang="ko-KR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targetFloor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를 설정하는 함수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DFBEFE-EC09-CE95-C1C8-CE3F79193145}"/>
              </a:ext>
            </a:extLst>
          </p:cNvPr>
          <p:cNvGrpSpPr>
            <a:grpSpLocks noChangeAspect="1"/>
          </p:cNvGrpSpPr>
          <p:nvPr/>
        </p:nvGrpSpPr>
        <p:grpSpPr>
          <a:xfrm>
            <a:off x="3581400" y="2400300"/>
            <a:ext cx="12183931" cy="7443640"/>
            <a:chOff x="7143471" y="2323706"/>
            <a:chExt cx="9231013" cy="56395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50EBE1-1152-72D1-7465-D4A8D681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3471" y="2323706"/>
              <a:ext cx="4001058" cy="56395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9EB5C40-26D3-90FF-9D33-731D94290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44529" y="2324100"/>
              <a:ext cx="5229955" cy="36962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96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F9E2E-2475-58B5-E4D8-5D6B699F3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4E066F90-B071-1ABF-0239-048D797B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0CA9FCC-8DAA-F2D4-D4A7-DC35809C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396724F-E857-AB62-6CA7-AE13B8790AA8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F3D052B-ED36-EE16-2988-E613BDB26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22CEB5E-53CC-554C-4B0F-72CEB66DC2EB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C01A837-6610-ECDF-1159-622D8D84008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E739BF6-249C-83FD-2411-4A69338809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7FD62AB-CB8A-A79E-FE6D-2E7BD62A60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D6399307-23E9-BA67-B672-B60D4FB6A6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15AAEA9-E5D6-B772-019D-92DCEA97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39DFBD-60B9-9426-7507-0FBF6BC1260A}"/>
              </a:ext>
            </a:extLst>
          </p:cNvPr>
          <p:cNvSpPr txBox="1"/>
          <p:nvPr/>
        </p:nvSpPr>
        <p:spPr>
          <a:xfrm>
            <a:off x="12636500" y="5676900"/>
            <a:ext cx="427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effectLst/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엘리베이터 현재 위치와 같은 층 버튼이 눌리면</a:t>
            </a:r>
            <a:r>
              <a:rPr lang="en-US" altLang="ko-KR" sz="2000" dirty="0">
                <a:effectLst/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LED</a:t>
            </a:r>
            <a:r>
              <a:rPr lang="ko-KR" altLang="en-US" sz="2000" dirty="0">
                <a:effectLst/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effectLst/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off</a:t>
            </a:r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시키는 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8E8AD-FBEF-79BA-01DE-6CBEB4380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919" y="2533595"/>
            <a:ext cx="7356946" cy="7302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2B0967E7-EDDD-8745-2069-6BC9EA295EF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5400000">
            <a:off x="9347200" y="6086600"/>
            <a:ext cx="34290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1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7A144-0135-92BC-90AC-241A8BD0D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397A85D6-EF0B-ED3D-859B-43750E0D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3CC5BD-7DC0-216D-48AA-6A79827F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8D87837-3211-3325-5AA8-BCA2992C7F70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71ED3E0-90FB-F9C0-4F4B-CEBB528E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7F4AA1D-5AAD-C4A9-A9A3-A620F2AC3BEB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B18A1D5-000F-EDC1-3BAD-37B52797F73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D8D98E0B-844A-A17D-8301-8AE8B7F8BF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677E4C3F-4274-E2DF-7196-E4BF855BD2B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7A14D5A-80B3-6EA1-7433-EC516C3E03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F07BBE30-D266-4B31-0B5E-169CB1BB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DE712F-BAEA-58F8-9705-592B0C5EAB10}"/>
              </a:ext>
            </a:extLst>
          </p:cNvPr>
          <p:cNvSpPr txBox="1"/>
          <p:nvPr/>
        </p:nvSpPr>
        <p:spPr>
          <a:xfrm>
            <a:off x="12636500" y="5676900"/>
            <a:ext cx="427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모터를 작동시키는 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F4B47BA3-6BF1-3B48-31BF-2D40250292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9347200" y="6086600"/>
            <a:ext cx="3429000" cy="25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51AEC-BCC6-7B8E-5098-493DE8F86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2273300"/>
            <a:ext cx="5610551" cy="7854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93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C8CCC-B4C2-14B0-0F09-3C20D4D02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09B1CF3-6F17-A5E0-E167-42770751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35D20A-FC58-5D59-0975-EED24B24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7FF0367-BC4E-11CA-D86F-CEA3A80F1DFC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1A639FA-4A59-9B77-A72E-0AC75AD2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4E19E75-3F90-1C83-478F-2DB27CF6299D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07D00FB-F084-C633-65FE-F9134E948B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D8E5187-72F3-1617-D57D-791A82DD63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1C6B5479-AEC1-B2BB-4C00-B4DABAC86DD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BCF255A-28B7-5C24-D3B9-DCA80A754F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55136834-34D7-5FDE-F86A-FEC0AD7084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8DC14F-59CC-2B02-661A-5588C34B6480}"/>
              </a:ext>
            </a:extLst>
          </p:cNvPr>
          <p:cNvSpPr txBox="1"/>
          <p:nvPr/>
        </p:nvSpPr>
        <p:spPr>
          <a:xfrm>
            <a:off x="3206517" y="7813800"/>
            <a:ext cx="427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모터를 작동 중지시키는 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79FBBCC2-A344-4F6B-420D-9CCD4F6E523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7975600" y="5930900"/>
            <a:ext cx="3429000" cy="25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083B13-085C-B661-4467-B096BAEFF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4496968"/>
            <a:ext cx="6882935" cy="235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648F4D-D016-4221-EF16-4B237D710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2265" y="4837088"/>
            <a:ext cx="6603217" cy="1679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506C2-8CD7-BB64-DBDB-55D9D4629964}"/>
              </a:ext>
            </a:extLst>
          </p:cNvPr>
          <p:cNvSpPr txBox="1"/>
          <p:nvPr/>
        </p:nvSpPr>
        <p:spPr>
          <a:xfrm>
            <a:off x="11668235" y="7813800"/>
            <a:ext cx="4451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motor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의 속도를 위한 </a:t>
            </a:r>
            <a:r>
              <a:rPr lang="en-US" altLang="ko-KR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dalay</a:t>
            </a:r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03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0A3BB-58B4-4CD4-3266-4F026F55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68AFE84-3A08-4A84-6E19-8854D371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13E3DF-FB90-E91E-D515-2ECDA422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9CED865-AD9D-D02D-6BB5-31BFFAD65484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5EA2FB-4F54-55C4-FE40-2656E6334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4CE5565-D388-6608-1CE6-89F81DDCE169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FD695E1-EB19-9866-5BB2-9966A07BC8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1D6DDB8-8F3B-D4F1-2311-D876C187CF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58F0CFF-5575-AE22-63E7-F7C518AE31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43EA7BF-D5F9-A9EE-E659-DE41C37820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79195CC3-EC56-50C6-527D-FA4AC6A161A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6BC55D-329A-7088-CF19-BDD7CA228466}"/>
              </a:ext>
            </a:extLst>
          </p:cNvPr>
          <p:cNvSpPr txBox="1"/>
          <p:nvPr/>
        </p:nvSpPr>
        <p:spPr>
          <a:xfrm>
            <a:off x="11037830" y="7945240"/>
            <a:ext cx="420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를 위로 보내기 위해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</a:t>
            </a:r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</a:rPr>
              <a:t>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motor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를 정방향으로 회전시키는 함수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6B9CAC-1E7C-9332-7D0E-50C6B0CAAB07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0" y="2679698"/>
            <a:ext cx="13457695" cy="7010394"/>
            <a:chOff x="2466107" y="2705100"/>
            <a:chExt cx="11012437" cy="57366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7F9A97-3E70-D5B9-19AC-111C2CC00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0" y="2705100"/>
              <a:ext cx="4791744" cy="36200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54A53D-3B78-064E-F422-CC487E19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6107" y="2706858"/>
              <a:ext cx="6220693" cy="57348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7135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11119-BDA5-1910-83AA-EDBB8326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8015605-A0DA-B3CB-EE22-59E69162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9AB339-D3AF-BEAF-C4B0-CFE9E4B9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1656AC1-C28B-B789-883A-AC0417F01317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48E6BE1-0962-53A9-8937-91BDA3FAD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CE78782-5030-56E6-C57C-9EA98371165F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C2D2EF2-8681-A67A-9872-DE2B50A15E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5E1EC6E-8897-3538-F0EA-0CE947B022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E084B58A-6CAF-361F-73FD-3B215B85AB3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627C1630-AC1B-65AF-5133-E3C09A3C94A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BD80C00F-82B9-6708-831A-DA23E9515F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C9EE45-7AB1-55EA-7902-3BF46F463C05}"/>
              </a:ext>
            </a:extLst>
          </p:cNvPr>
          <p:cNvSpPr txBox="1"/>
          <p:nvPr/>
        </p:nvSpPr>
        <p:spPr>
          <a:xfrm>
            <a:off x="11037830" y="7945240"/>
            <a:ext cx="435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를 아래로 보내기 위해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</a:t>
            </a:r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</a:rPr>
              <a:t>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motor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를 역방향으로 회전시키는 함수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27D15E-8CBE-E1D7-76A2-00CEFF2E9ACF}"/>
              </a:ext>
            </a:extLst>
          </p:cNvPr>
          <p:cNvGrpSpPr>
            <a:grpSpLocks noChangeAspect="1"/>
          </p:cNvGrpSpPr>
          <p:nvPr/>
        </p:nvGrpSpPr>
        <p:grpSpPr>
          <a:xfrm>
            <a:off x="2562078" y="2654301"/>
            <a:ext cx="13163844" cy="7061198"/>
            <a:chOff x="4092193" y="2400300"/>
            <a:chExt cx="11050542" cy="59276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5E010B-09BE-00AC-D854-36C10BE0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2193" y="2402528"/>
              <a:ext cx="6315956" cy="59253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40D65F-EEC3-AC7E-1E72-71F323BD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08149" y="2400300"/>
              <a:ext cx="4734586" cy="34390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854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7FCB7-46B8-F4BF-EB11-FB24DF813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B694646-3C8E-DC34-7742-E75BEA43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099BB3-159D-D172-BB36-04541EFC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712C0C7-AD95-1AEF-27F4-61D1E33F461D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F0B8D68-D255-50F4-CF81-8F3246F8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4A4BDD3-DA8A-06EC-D8D0-F7725B39BFA2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98E5A43-DE30-85ED-6648-AE941A2BCC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8EF618F-64DE-D97A-3BCB-890DD402FF4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7FE0B424-CEC9-A8EB-C714-CFFDC031445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D41B4319-9925-B8AC-C767-161BE336BB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3CB61BE-1E0F-2123-4C88-43A6D8CF67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7ACB1D-D2BE-805C-EBF8-0B4C945CD0A0}"/>
              </a:ext>
            </a:extLst>
          </p:cNvPr>
          <p:cNvSpPr txBox="1"/>
          <p:nvPr/>
        </p:nvSpPr>
        <p:spPr>
          <a:xfrm>
            <a:off x="2799049" y="7767633"/>
            <a:ext cx="5022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Button_check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함수에서 설정된 </a:t>
            </a:r>
            <a:r>
              <a:rPr lang="en-US" altLang="ko-KR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targetFloor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로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Times New Roman" panose="02020603050405020304" pitchFamily="18" charset="0"/>
              </a:rPr>
              <a:t>를 이동시키는 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B2C15FBF-9180-4C6C-4188-F7CEE54B9DA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7975600" y="5930900"/>
            <a:ext cx="3429000" cy="2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E3B95-77A8-894D-D44B-CA43A6D0F39F}"/>
              </a:ext>
            </a:extLst>
          </p:cNvPr>
          <p:cNvSpPr txBox="1"/>
          <p:nvPr/>
        </p:nvSpPr>
        <p:spPr>
          <a:xfrm>
            <a:off x="11151032" y="7921521"/>
            <a:ext cx="50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현재 층을 나타내는 변수를 </a:t>
            </a:r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update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하는 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A380D-5DAC-6072-F238-9EA89194D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125" y="3619500"/>
            <a:ext cx="5446384" cy="3727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654BB9-6A43-3BEE-A3EF-9FFFE5CC2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8523" y="3467089"/>
            <a:ext cx="3918356" cy="3860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46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6F2C6-1DBE-B038-8CD4-C064B4A93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55B9A3B-197E-89F2-6B5A-4F1BD3E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C51CAD8-E681-4FB7-FF27-FA3EF7CE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C3B5474-E535-D4F8-7DC5-74A84C7D718A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89FD799-9491-F805-D511-E8A6CE89B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83B089F-F38E-A6E0-9E21-74DD4B37262C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F2DB8E4-515B-2DCB-EEAB-17725758D78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06653C6-63F4-3707-46B0-A579A3D7E7A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1E467A79-22BA-051E-43C3-CFA2843389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DB194983-C025-B62E-1CE7-3A4373B9683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F1FC3F47-9A1B-55A4-E6EF-7E0E374C30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385CCE-BA8A-FE75-6476-5DE80E0EE0A3}"/>
              </a:ext>
            </a:extLst>
          </p:cNvPr>
          <p:cNvSpPr txBox="1"/>
          <p:nvPr/>
        </p:nvSpPr>
        <p:spPr>
          <a:xfrm>
            <a:off x="2420598" y="7048500"/>
            <a:ext cx="697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현재 </a:t>
            </a:r>
            <a:r>
              <a:rPr lang="en-US" altLang="ko-KR" sz="2000" dirty="0"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elevator</a:t>
            </a:r>
            <a:r>
              <a:rPr lang="ko-KR" altLang="en-US" sz="2000" dirty="0"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가 있는 층을 </a:t>
            </a:r>
            <a:r>
              <a:rPr lang="en-US" altLang="ko-KR" sz="2000" dirty="0"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7-segment</a:t>
            </a:r>
            <a:r>
              <a:rPr lang="ko-KR" altLang="en-US" sz="2000" dirty="0"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로 출력하기 위한 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342FF8D9-EFB3-BA37-F303-504E89A870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9779000" y="5626100"/>
            <a:ext cx="3429000" cy="2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AB11BD-0F10-92F1-755A-799B3F3A81C3}"/>
              </a:ext>
            </a:extLst>
          </p:cNvPr>
          <p:cNvSpPr txBox="1"/>
          <p:nvPr/>
        </p:nvSpPr>
        <p:spPr>
          <a:xfrm>
            <a:off x="11990062" y="7048500"/>
            <a:ext cx="50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</a:t>
            </a:r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 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함수</a:t>
            </a:r>
            <a:endParaRPr lang="ko-KR" altLang="en-US" sz="2400" dirty="0"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EB67FD-1217-1415-81F6-82F6284A9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509934"/>
            <a:ext cx="9077946" cy="1774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B86A38-07F3-0F85-7186-236FFB45E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6800" y="4281075"/>
            <a:ext cx="4059863" cy="2232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32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070100"/>
            <a:ext cx="153543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711200"/>
            <a:ext cx="17487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400" dirty="0">
                <a:solidFill>
                  <a:srgbClr val="4152AD"/>
                </a:solidFill>
                <a:latin typeface="MapoPeacefull"/>
              </a:rPr>
              <a:t>CONTENTS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383D25-EF1A-CE1E-FAFF-41B61334A31B}"/>
              </a:ext>
            </a:extLst>
          </p:cNvPr>
          <p:cNvGrpSpPr/>
          <p:nvPr/>
        </p:nvGrpSpPr>
        <p:grpSpPr>
          <a:xfrm>
            <a:off x="3130550" y="5676900"/>
            <a:ext cx="12801600" cy="3117850"/>
            <a:chOff x="3130550" y="5676900"/>
            <a:chExt cx="12801600" cy="311785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3492500" y="6013450"/>
              <a:ext cx="4610100" cy="254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187700" y="5619750"/>
              <a:ext cx="660400" cy="7747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6200000">
              <a:off x="3238500" y="5695950"/>
              <a:ext cx="546100" cy="635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3225800" y="5822950"/>
              <a:ext cx="571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spc="-200">
                  <a:solidFill>
                    <a:srgbClr val="4152AD"/>
                  </a:solidFill>
                  <a:latin typeface="Pretendard Bold"/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924300" y="6242050"/>
              <a:ext cx="4229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6990"/>
                </a:lnSpc>
              </a:pPr>
              <a:r>
                <a:rPr lang="en-US" altLang="ko-KR" sz="2500" spc="-100" dirty="0">
                  <a:solidFill>
                    <a:srgbClr val="4152AD"/>
                  </a:solidFill>
                  <a:ea typeface="MapoPeacefull"/>
                </a:rPr>
                <a:t>Simple embedded elevator</a:t>
              </a:r>
              <a:endParaRPr lang="ko-KR" sz="2500" b="0" i="0" u="none" strike="noStrike" spc="-100" dirty="0">
                <a:solidFill>
                  <a:srgbClr val="4152AD"/>
                </a:solidFill>
                <a:ea typeface="MapoPeacefull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3492500" y="8108950"/>
              <a:ext cx="4610100" cy="254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187700" y="7727950"/>
              <a:ext cx="660400" cy="7747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6200000">
              <a:off x="3238500" y="7791450"/>
              <a:ext cx="546100" cy="635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225800" y="7918450"/>
              <a:ext cx="571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spc="-300" dirty="0">
                  <a:solidFill>
                    <a:srgbClr val="4152AD"/>
                  </a:solidFill>
                  <a:latin typeface="Pretendard Bold"/>
                </a:rPr>
                <a:t>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24300" y="8337550"/>
              <a:ext cx="4229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6990"/>
                </a:lnSpc>
              </a:pPr>
              <a:r>
                <a:rPr lang="en-US" altLang="ko-KR" sz="2500" b="0" i="0" u="none" strike="noStrike" spc="-100" dirty="0">
                  <a:solidFill>
                    <a:srgbClr val="4152AD"/>
                  </a:solidFill>
                  <a:ea typeface="MapoPeacefull"/>
                </a:rPr>
                <a:t>Pin Map</a:t>
              </a:r>
              <a:endParaRPr lang="ko-KR" sz="2500" b="0" i="0" u="none" strike="noStrike" spc="-100" dirty="0">
                <a:solidFill>
                  <a:srgbClr val="4152AD"/>
                </a:solidFill>
                <a:ea typeface="MapoPeacefull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1258550" y="6013450"/>
              <a:ext cx="4610100" cy="254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10953750" y="5619750"/>
              <a:ext cx="660400" cy="7747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6200000">
              <a:off x="11004550" y="5695950"/>
              <a:ext cx="546100" cy="6350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1004550" y="5822950"/>
              <a:ext cx="571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spc="-300">
                  <a:solidFill>
                    <a:srgbClr val="4152AD"/>
                  </a:solidFill>
                  <a:latin typeface="Pretendard Bold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703050" y="6242050"/>
              <a:ext cx="4229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6990"/>
                </a:lnSpc>
              </a:pPr>
              <a:r>
                <a:rPr lang="en-US" altLang="ko-KR" sz="2500" spc="-100" dirty="0">
                  <a:solidFill>
                    <a:srgbClr val="4152AD"/>
                  </a:solidFill>
                  <a:ea typeface="MapoPeacefull"/>
                </a:rPr>
                <a:t>Code</a:t>
              </a:r>
              <a:endParaRPr lang="ko-KR" sz="2500" b="0" i="0" u="none" strike="noStrike" spc="-100" dirty="0">
                <a:solidFill>
                  <a:srgbClr val="4152AD"/>
                </a:solidFill>
                <a:ea typeface="MapoPeacefull"/>
              </a:endParaRP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1258550" y="8121650"/>
              <a:ext cx="4610100" cy="254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10953750" y="7727950"/>
              <a:ext cx="660400" cy="7747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6200000">
              <a:off x="11017250" y="7804150"/>
              <a:ext cx="546100" cy="6350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1004550" y="7931150"/>
              <a:ext cx="571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spc="-300" dirty="0">
                  <a:solidFill>
                    <a:srgbClr val="4152AD"/>
                  </a:solidFill>
                  <a:latin typeface="Pretendard Bold"/>
                </a:rPr>
                <a:t>4</a:t>
              </a:r>
              <a:endParaRPr lang="en-US" sz="2000" b="0" i="0" u="none" strike="noStrike" spc="-300" dirty="0">
                <a:solidFill>
                  <a:srgbClr val="4152AD"/>
                </a:solidFill>
                <a:latin typeface="Pretendard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703050" y="8350250"/>
              <a:ext cx="4229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6990"/>
                </a:lnSpc>
              </a:pPr>
              <a:r>
                <a:rPr lang="ko-KR" altLang="en-US" sz="2500" spc="-100">
                  <a:solidFill>
                    <a:srgbClr val="4152AD"/>
                  </a:solidFill>
                  <a:ea typeface="MapoPeacefull"/>
                </a:rPr>
                <a:t>작품 시연</a:t>
              </a:r>
              <a:endParaRPr lang="ko-KR" sz="2500" b="0" i="0" u="none" strike="noStrike" spc="-100" dirty="0">
                <a:solidFill>
                  <a:srgbClr val="4152AD"/>
                </a:solidFill>
                <a:ea typeface="MapoPeacefull"/>
              </a:endParaRPr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C1F8A-FA85-728D-9D4D-F8C2616A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3F7E198-243F-ECE6-B392-7356ADD1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1546ADE-6ACD-1924-9141-D3BD5336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7C6A09-BAC1-0441-4DD5-B705913BDF67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Pin Map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C122BA6-BB70-616F-C04F-C21F63C2D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023E356-FB53-A298-CC6D-1909DCB4E790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spc="-300" dirty="0">
                <a:solidFill>
                  <a:srgbClr val="FFFFFF"/>
                </a:solidFill>
                <a:latin typeface="Pretendard Bold"/>
              </a:rPr>
              <a:t>3</a:t>
            </a:r>
            <a:endParaRPr lang="en-US" sz="2900" b="0" i="0" u="none" strike="noStrike" spc="-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C9881D2-81A4-88A0-F108-590E4FC35C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F0346A9-6F38-06F9-FB42-4467DFE926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7862269A-5E81-1258-7134-43EC8BE1BF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D7590728-14F2-D950-4A69-842832D173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A204A33-C4DD-BA6E-6604-868B3C86B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441" y="2550834"/>
            <a:ext cx="7693118" cy="7268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F8AA46B-DC7E-9EB5-62B4-48E815550D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9E51F-235A-8634-134E-D3AE6B1E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29954A4-2CBA-2D66-4D52-3CB4EBDE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1087C13-DF38-7DC0-A0D3-4051AA1F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1851A35-A4C3-7701-1FFE-7A17E7A9D2CD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작품 시연</a:t>
            </a:r>
            <a:endParaRPr lang="ko-KR" sz="6000" b="1" i="0" u="none" strike="noStrike" dirty="0">
              <a:solidFill>
                <a:srgbClr val="4152AD"/>
              </a:solidFill>
              <a:latin typeface="MapoPeacefull" panose="020B0600000101010101" charset="-127"/>
              <a:ea typeface="MapoPeacefull" panose="020B0600000101010101" charset="-127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3E5CBB6-8F38-4C98-DDD3-FF762C90B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073371D-C30D-8F66-1EA0-472F68943CCE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E45FBCA-D7D2-D193-54E7-F69EDD0944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7CCAC1F-07FD-32E5-A0D6-428014DB24A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7448C00-5FEA-7692-41E3-9E33184F75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74B8355-544F-F574-7A43-3C205B9514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BA4CF0F-C5BB-4086-F9EC-AE79D723DA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>
            <a:off x="5092700" y="1892300"/>
            <a:ext cx="100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397000" y="2552700"/>
            <a:ext cx="6019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7500" b="0" i="0" u="none" strike="noStrike">
                <a:solidFill>
                  <a:srgbClr val="FCFCFC"/>
                </a:solidFill>
                <a:latin typeface="Pretendard Black"/>
              </a:rPr>
              <a:t>THANK YOU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13843000" y="-127000"/>
            <a:ext cx="48768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-19620000">
            <a:off x="16192500" y="1016000"/>
            <a:ext cx="7620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-19620000">
            <a:off x="16383000" y="685800"/>
            <a:ext cx="7620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600" y="3733800"/>
            <a:ext cx="3860800" cy="454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620000">
            <a:off x="-1447800" y="6908800"/>
            <a:ext cx="6819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12814300" y="1612900"/>
            <a:ext cx="2692400" cy="3136900"/>
          </a:xfrm>
          <a:prstGeom prst="rect">
            <a:avLst/>
          </a:prstGeom>
          <a:effectLst>
            <a:outerShdw blurRad="54159" dist="31070" dir="2700000">
              <a:srgbClr val="000000">
                <a:alpha val="23000"/>
              </a:srgbClr>
            </a:outerShdw>
          </a:effectLst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 rot="-19380000">
            <a:off x="723900" y="6299200"/>
            <a:ext cx="8001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 rot="-19380000">
            <a:off x="952500" y="5981700"/>
            <a:ext cx="8001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39000"/>
          </a:blip>
          <a:stretch>
            <a:fillRect/>
          </a:stretch>
        </p:blipFill>
        <p:spPr>
          <a:xfrm rot="-8820000">
            <a:off x="6032500" y="-1181100"/>
            <a:ext cx="1752600" cy="203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39000"/>
          </a:blip>
          <a:stretch>
            <a:fillRect/>
          </a:stretch>
        </p:blipFill>
        <p:spPr>
          <a:xfrm rot="-19620000">
            <a:off x="5549900" y="-444500"/>
            <a:ext cx="1752600" cy="203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98000"/>
          </a:blip>
          <a:stretch>
            <a:fillRect/>
          </a:stretch>
        </p:blipFill>
        <p:spPr>
          <a:xfrm>
            <a:off x="787400" y="9563100"/>
            <a:ext cx="16713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D801-30EA-2B94-2256-4229C07B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8C7E2-55F7-27D0-20EE-3C470659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870EEF-8027-EBD3-DFC9-3987C2D2BB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24000" y="6451200"/>
            <a:ext cx="5588000" cy="309879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EC8803-C802-4E24-450A-8598C4D4E2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118350" y="6451200"/>
            <a:ext cx="5589446" cy="309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EDC2CF-A742-E90A-3EF5-FC392A859C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12700001" y="6451200"/>
            <a:ext cx="5521551" cy="3099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F998101-8B7A-5CA0-CCFA-CBF79DBCD2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2000"/>
          </a:blip>
          <a:stretch>
            <a:fillRect/>
          </a:stretch>
        </p:blipFill>
        <p:spPr>
          <a:xfrm>
            <a:off x="1511300" y="2628900"/>
            <a:ext cx="3365500" cy="571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633943F-6A5D-0077-BD24-D2E503CBEB27}"/>
              </a:ext>
            </a:extLst>
          </p:cNvPr>
          <p:cNvSpPr txBox="1"/>
          <p:nvPr/>
        </p:nvSpPr>
        <p:spPr>
          <a:xfrm>
            <a:off x="1587500" y="2743200"/>
            <a:ext cx="322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Simple</a:t>
            </a:r>
            <a:r>
              <a:rPr lang="ko-KR" altLang="en-US" sz="1800" b="0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Pretendard Bold"/>
                <a:cs typeface="ADLaM Display" panose="02010000000000000000" pitchFamily="2" charset="0"/>
              </a:rPr>
              <a:t> </a:t>
            </a:r>
            <a:r>
              <a:rPr lang="en-US" altLang="ko-KR" sz="1800" b="0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embedded</a:t>
            </a:r>
            <a:r>
              <a:rPr lang="ko-KR" altLang="en-US" sz="1800" b="0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Pretendard Bold"/>
                <a:cs typeface="ADLaM Display" panose="02010000000000000000" pitchFamily="2" charset="0"/>
              </a:rPr>
              <a:t> </a:t>
            </a:r>
            <a:r>
              <a:rPr lang="en-US" altLang="ko-KR" sz="1800" b="0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  <a:r>
              <a:rPr lang="en-US" altLang="ko-KR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?</a:t>
            </a:r>
            <a:endParaRPr lang="ko-KR" sz="1800" b="0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Pretendard Bold"/>
              <a:cs typeface="ADLaM Display" panose="02010000000000000000" pitchFamily="2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4EB5F451-F0D7-0AFA-8A29-09713063BDE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 rot="-10800000">
            <a:off x="1511300" y="6438901"/>
            <a:ext cx="5600700" cy="127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7921E2D-D06E-0A98-BCDE-BBADBB7B1E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8000"/>
          </a:blip>
          <a:stretch>
            <a:fillRect/>
          </a:stretch>
        </p:blipFill>
        <p:spPr>
          <a:xfrm rot="5400000">
            <a:off x="1346200" y="6286500"/>
            <a:ext cx="342900" cy="4064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3BA67E61-619A-4DBD-6ED7-B583A4A60890}"/>
              </a:ext>
            </a:extLst>
          </p:cNvPr>
          <p:cNvSpPr txBox="1"/>
          <p:nvPr/>
        </p:nvSpPr>
        <p:spPr>
          <a:xfrm>
            <a:off x="1244600" y="62992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>
                    <a:alpha val="98039"/>
                  </a:srgbClr>
                </a:solidFill>
                <a:latin typeface="Pretendard Bold"/>
              </a:rPr>
              <a:t>+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2E39435-0A85-6DAC-4EED-CD38AFF0208E}"/>
              </a:ext>
            </a:extLst>
          </p:cNvPr>
          <p:cNvSpPr txBox="1"/>
          <p:nvPr/>
        </p:nvSpPr>
        <p:spPr>
          <a:xfrm>
            <a:off x="1778000" y="5981700"/>
            <a:ext cx="4800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4152AD"/>
                </a:solidFill>
                <a:ea typeface="Pretendard Bold"/>
              </a:rPr>
              <a:t>설계 목표</a:t>
            </a:r>
            <a:endParaRPr lang="ko-KR" sz="2400" b="0" i="0" u="none" strike="noStrike" spc="-100" dirty="0">
              <a:solidFill>
                <a:srgbClr val="4152AD"/>
              </a:solidFill>
              <a:ea typeface="Pretendard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32F1495-8BCA-CE9C-1C18-DEDD0C61C393}"/>
              </a:ext>
            </a:extLst>
          </p:cNvPr>
          <p:cNvSpPr txBox="1"/>
          <p:nvPr/>
        </p:nvSpPr>
        <p:spPr>
          <a:xfrm>
            <a:off x="1905000" y="67437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</a:rPr>
              <a:t>01 /</a:t>
            </a:r>
            <a:r>
              <a:rPr lang="en-US" sz="2000" b="0" i="0" u="none" strike="noStrike" spc="-100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elevator </a:t>
            </a:r>
            <a:r>
              <a:rPr lang="ko-KR" altLang="en-US" sz="2000" b="0" i="0" u="none" strike="noStrike" spc="-100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</a:rPr>
              <a:t>기본 동작</a:t>
            </a:r>
            <a:r>
              <a:rPr lang="en-US" sz="2000" b="0" i="0" u="none" strike="noStrike" spc="-100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</a:rPr>
              <a:t> </a:t>
            </a:r>
            <a:endParaRPr lang="ko-KR" sz="2000" b="0" i="0" u="none" strike="noStrike" spc="-100" dirty="0">
              <a:solidFill>
                <a:srgbClr val="4152AD"/>
              </a:solidFill>
              <a:latin typeface="MapoPeacefull" panose="020B0600000101010101" charset="-127"/>
              <a:ea typeface="MapoPeacefull" panose="020B0600000101010101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4E3F82E-2F29-C149-6C27-852028B3AF56}"/>
              </a:ext>
            </a:extLst>
          </p:cNvPr>
          <p:cNvSpPr txBox="1"/>
          <p:nvPr/>
        </p:nvSpPr>
        <p:spPr>
          <a:xfrm>
            <a:off x="1905000" y="7747000"/>
            <a:ext cx="4902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dirty="0">
                <a:solidFill>
                  <a:srgbClr val="000000">
                    <a:alpha val="70196"/>
                  </a:srgb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  <a:r>
              <a:rPr lang="ko-KR" altLang="en-US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가 수직방향의 상승</a:t>
            </a:r>
            <a:r>
              <a:rPr lang="en-US" altLang="ko-KR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, </a:t>
            </a:r>
            <a:r>
              <a:rPr lang="ko-KR" altLang="en-US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하강 동작을 수행한다</a:t>
            </a:r>
            <a:endParaRPr lang="en-US" sz="1800" b="0" i="0" u="none" strike="noStrike" dirty="0">
              <a:solidFill>
                <a:srgbClr val="000000">
                  <a:alpha val="70196"/>
                </a:srgbClr>
              </a:solidFill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3ED29940-8C22-2732-29AE-0122057E6AA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 rot="-10800000">
            <a:off x="7099300" y="6438901"/>
            <a:ext cx="5600700" cy="127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CCE46EE5-1743-1955-FE72-D4AE7133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8000"/>
          </a:blip>
          <a:stretch>
            <a:fillRect/>
          </a:stretch>
        </p:blipFill>
        <p:spPr>
          <a:xfrm rot="5400000">
            <a:off x="6934200" y="6286500"/>
            <a:ext cx="342900" cy="4064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951E5FB-29C2-E9CF-C7A9-B277231B20BA}"/>
              </a:ext>
            </a:extLst>
          </p:cNvPr>
          <p:cNvSpPr txBox="1"/>
          <p:nvPr/>
        </p:nvSpPr>
        <p:spPr>
          <a:xfrm>
            <a:off x="6832600" y="62992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 dirty="0">
                <a:solidFill>
                  <a:srgbClr val="FFFFFF">
                    <a:alpha val="98039"/>
                  </a:srgbClr>
                </a:solidFill>
                <a:latin typeface="Pretendard Bold"/>
              </a:rPr>
              <a:t>+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3764C78-4191-A357-A8EA-65F5B3B71B71}"/>
              </a:ext>
            </a:extLst>
          </p:cNvPr>
          <p:cNvSpPr txBox="1"/>
          <p:nvPr/>
        </p:nvSpPr>
        <p:spPr>
          <a:xfrm>
            <a:off x="7493000" y="67437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</a:rPr>
              <a:t>02 / </a:t>
            </a:r>
            <a:r>
              <a:rPr lang="en-US" sz="2000" spc="-100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Toggle switch</a:t>
            </a:r>
            <a:r>
              <a:rPr lang="ko-KR" altLang="en-US" sz="2000" spc="-100" dirty="0">
                <a:solidFill>
                  <a:srgbClr val="4152AD"/>
                </a:solidFill>
                <a:latin typeface="ADLaM Display" panose="02010000000000000000" pitchFamily="2" charset="0"/>
                <a:ea typeface="MapoPeacefull" panose="020B0600000101010101" charset="-127"/>
                <a:cs typeface="ADLaM Display" panose="02010000000000000000" pitchFamily="2" charset="0"/>
              </a:rPr>
              <a:t> </a:t>
            </a:r>
            <a:endParaRPr lang="ko-KR" sz="2000" b="0" i="0" u="none" strike="noStrike" spc="-100" dirty="0">
              <a:solidFill>
                <a:srgbClr val="4152AD"/>
              </a:solidFill>
              <a:latin typeface="ADLaM Display" panose="02010000000000000000" pitchFamily="2" charset="0"/>
              <a:ea typeface="MapoPeacefull" panose="020B0600000101010101" charset="-127"/>
              <a:cs typeface="ADLaM Display" panose="02010000000000000000" pitchFamily="2" charset="0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0494E47-41AE-5350-B191-C709ACF72DEF}"/>
              </a:ext>
            </a:extLst>
          </p:cNvPr>
          <p:cNvSpPr txBox="1"/>
          <p:nvPr/>
        </p:nvSpPr>
        <p:spPr>
          <a:xfrm>
            <a:off x="7493000" y="7747000"/>
            <a:ext cx="4902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1800" b="0" i="0" u="none" strike="noStrike" dirty="0">
                <a:solidFill>
                  <a:srgbClr val="000000">
                    <a:alpha val="70196"/>
                  </a:srgb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</a:t>
            </a:r>
            <a:r>
              <a:rPr lang="ko-KR" altLang="en-US" sz="1800" b="0" i="0" u="none" strike="noStrike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를 </a:t>
            </a:r>
            <a:r>
              <a:rPr lang="en-US" altLang="ko-KR" sz="1800" b="0" i="0" u="none" strike="noStrike" dirty="0">
                <a:solidFill>
                  <a:srgbClr val="000000">
                    <a:alpha val="70196"/>
                  </a:srgb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toggle</a:t>
            </a:r>
            <a:r>
              <a:rPr lang="ko-KR" altLang="en-US" sz="1800" b="0" i="0" u="none" strike="noStrike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형식으로 설계해 실제 엘리베이터 버튼처럼 취소동작을 구현한다</a:t>
            </a:r>
            <a:endParaRPr lang="en-US" sz="1800" b="0" i="0" u="none" strike="noStrike" dirty="0">
              <a:solidFill>
                <a:srgbClr val="000000">
                  <a:alpha val="70196"/>
                </a:srgbClr>
              </a:solidFill>
              <a:latin typeface="MapoPeacefull" panose="020B0600000101010101" charset="-127"/>
              <a:ea typeface="MapoPeacefull" panose="020B0600000101010101" charset="-127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2AC49529-ABB8-DB20-F090-DBEDDACCBF0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 rot="-10800000">
            <a:off x="12687300" y="6438900"/>
            <a:ext cx="5600700" cy="127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C932CCEF-5ED1-86EB-951A-4043EAE559A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8000"/>
          </a:blip>
          <a:stretch>
            <a:fillRect/>
          </a:stretch>
        </p:blipFill>
        <p:spPr>
          <a:xfrm rot="5400000">
            <a:off x="12522200" y="6286500"/>
            <a:ext cx="342900" cy="4064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282890D2-A301-D5EA-5FE0-859057084FAE}"/>
              </a:ext>
            </a:extLst>
          </p:cNvPr>
          <p:cNvSpPr txBox="1"/>
          <p:nvPr/>
        </p:nvSpPr>
        <p:spPr>
          <a:xfrm>
            <a:off x="12420600" y="62865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 dirty="0">
                <a:solidFill>
                  <a:srgbClr val="FFFFFF">
                    <a:alpha val="98039"/>
                  </a:srgbClr>
                </a:solidFill>
                <a:latin typeface="Pretendard Bold"/>
              </a:rPr>
              <a:t>+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9511A88-B654-3317-B883-B8F4B7FEE296}"/>
              </a:ext>
            </a:extLst>
          </p:cNvPr>
          <p:cNvSpPr txBox="1"/>
          <p:nvPr/>
        </p:nvSpPr>
        <p:spPr>
          <a:xfrm>
            <a:off x="13081000" y="67437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100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</a:rPr>
              <a:t>03 / </a:t>
            </a:r>
            <a:r>
              <a:rPr lang="ko-KR" altLang="en-US" sz="2000" b="0" i="0" u="none" strike="noStrike" spc="-100" dirty="0">
                <a:solidFill>
                  <a:srgbClr val="4152AD"/>
                </a:solidFill>
                <a:latin typeface="MapoPeacefull" panose="020B0600000101010101" charset="-127"/>
                <a:ea typeface="MapoPeacefull" panose="020B0600000101010101" charset="-127"/>
              </a:rPr>
              <a:t>우선순위가 있는 동작</a:t>
            </a:r>
            <a:endParaRPr lang="ko-KR" altLang="ko-KR" sz="2000" b="0" i="0" u="none" strike="noStrike" spc="-100" dirty="0">
              <a:solidFill>
                <a:srgbClr val="4152AD"/>
              </a:solidFill>
              <a:latin typeface="MapoPeacefull" panose="020B0600000101010101" charset="-127"/>
              <a:ea typeface="MapoPeacefull" panose="020B0600000101010101" charset="-127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9BDA774C-08C4-4481-38F8-C093E4278CB6}"/>
              </a:ext>
            </a:extLst>
          </p:cNvPr>
          <p:cNvSpPr txBox="1"/>
          <p:nvPr/>
        </p:nvSpPr>
        <p:spPr>
          <a:xfrm>
            <a:off x="13081000" y="7734300"/>
            <a:ext cx="4902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dirty="0">
                <a:solidFill>
                  <a:srgbClr val="000000">
                    <a:alpha val="70196"/>
                  </a:srgb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  <a:r>
              <a:rPr lang="ko-KR" altLang="en-US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가 </a:t>
            </a:r>
            <a:r>
              <a:rPr lang="en-US" altLang="ko-KR" dirty="0">
                <a:solidFill>
                  <a:srgbClr val="000000">
                    <a:alpha val="70196"/>
                  </a:srgb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</a:t>
            </a:r>
            <a:r>
              <a:rPr lang="ko-KR" altLang="en-US" dirty="0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에 의한 다양한 상황에서 우선순위를 가지고 동작할 수 </a:t>
            </a:r>
            <a:r>
              <a:rPr lang="ko-KR" altLang="en-US" dirty="0" err="1">
                <a:solidFill>
                  <a:srgbClr val="000000">
                    <a:alpha val="70196"/>
                  </a:srgbClr>
                </a:solidFill>
                <a:latin typeface="MapoPeacefull" panose="020B0600000101010101" charset="-127"/>
                <a:ea typeface="MapoPeacefull" panose="020B0600000101010101" charset="-127"/>
              </a:rPr>
              <a:t>있도록한다</a:t>
            </a:r>
            <a:endParaRPr lang="en-US" sz="1800" b="0" i="0" u="none" strike="noStrike" dirty="0">
              <a:solidFill>
                <a:srgbClr val="000000">
                  <a:alpha val="70196"/>
                </a:srgbClr>
              </a:solidFill>
              <a:latin typeface="MapoPeacefull" panose="020B0600000101010101" charset="-127"/>
              <a:ea typeface="MapoPeacefull" panose="020B0600000101010101" charset="-127"/>
            </a:endParaRPr>
          </a:p>
        </p:txBody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9C40D73-BB1F-0838-C17C-783596206C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>
            <a:extLst>
              <a:ext uri="{FF2B5EF4-FFF2-40B4-BE49-F238E27FC236}">
                <a16:creationId xmlns:a16="http://schemas.microsoft.com/office/drawing/2014/main" id="{BEA8B4A4-8F02-F69E-7E81-8C83C1F931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1" name="TextBox 41">
            <a:extLst>
              <a:ext uri="{FF2B5EF4-FFF2-40B4-BE49-F238E27FC236}">
                <a16:creationId xmlns:a16="http://schemas.microsoft.com/office/drawing/2014/main" id="{96317E87-8FEF-EC23-B90F-7B955C4A1E2B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Simple embedded elevator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MapoPeacefull"/>
              <a:cs typeface="ADLaM Display" panose="02010000000000000000" pitchFamily="2" charset="0"/>
            </a:endParaRPr>
          </a:p>
        </p:txBody>
      </p:sp>
      <p:pic>
        <p:nvPicPr>
          <p:cNvPr id="42" name="Picture 42">
            <a:extLst>
              <a:ext uri="{FF2B5EF4-FFF2-40B4-BE49-F238E27FC236}">
                <a16:creationId xmlns:a16="http://schemas.microsoft.com/office/drawing/2014/main" id="{352BF162-9875-AB47-CC37-B6B2024A9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9ADE17F5-BFFC-82D1-FB5A-C612389BBA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44" name="TextBox 44">
            <a:extLst>
              <a:ext uri="{FF2B5EF4-FFF2-40B4-BE49-F238E27FC236}">
                <a16:creationId xmlns:a16="http://schemas.microsoft.com/office/drawing/2014/main" id="{823C6D44-853F-A44A-C520-A18591BC4C85}"/>
              </a:ext>
            </a:extLst>
          </p:cNvPr>
          <p:cNvSpPr txBox="1"/>
          <p:nvPr/>
        </p:nvSpPr>
        <p:spPr>
          <a:xfrm>
            <a:off x="381000" y="469900"/>
            <a:ext cx="812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spc="-300" dirty="0">
                <a:solidFill>
                  <a:srgbClr val="FFFFFF"/>
                </a:solidFill>
                <a:latin typeface="Pretendard Bold"/>
              </a:rPr>
              <a:t>1</a:t>
            </a:r>
            <a:endParaRPr lang="en-US" sz="2900" b="0" i="0" u="none" strike="noStrike" spc="-300" dirty="0">
              <a:solidFill>
                <a:srgbClr val="FFFFFF"/>
              </a:solidFill>
              <a:latin typeface="Pretendard Bold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AADBEF0-DACF-7A48-2D69-B7349A13534D}"/>
              </a:ext>
            </a:extLst>
          </p:cNvPr>
          <p:cNvCxnSpPr>
            <a:cxnSpLocks/>
          </p:cNvCxnSpPr>
          <p:nvPr/>
        </p:nvCxnSpPr>
        <p:spPr>
          <a:xfrm>
            <a:off x="7113600" y="6661150"/>
            <a:ext cx="0" cy="2888848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5">
            <a:extLst>
              <a:ext uri="{FF2B5EF4-FFF2-40B4-BE49-F238E27FC236}">
                <a16:creationId xmlns:a16="http://schemas.microsoft.com/office/drawing/2014/main" id="{B32D036A-1BFA-EAB1-F14F-AE67E201D5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D9CBCC9-0F67-D78D-1EAB-3D7D1504525F}"/>
              </a:ext>
            </a:extLst>
          </p:cNvPr>
          <p:cNvSpPr txBox="1"/>
          <p:nvPr/>
        </p:nvSpPr>
        <p:spPr>
          <a:xfrm>
            <a:off x="4552950" y="4376437"/>
            <a:ext cx="918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STM32 </a:t>
            </a:r>
            <a:r>
              <a:rPr lang="en-US" altLang="ko-KR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nucleo</a:t>
            </a:r>
            <a:r>
              <a:rPr lang="en-US" altLang="ko-KR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board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를 이용해 구현한 간단한 엘리베이터</a:t>
            </a:r>
            <a:endParaRPr lang="en-US" altLang="ko-KR" sz="2800" dirty="0">
              <a:latin typeface="MapoPeacefull" panose="020B0600000101010101" charset="-127"/>
              <a:ea typeface="MapoPeacefull" panose="020B0600000101010101" charset="-127"/>
              <a:cs typeface="ADLaM Display" panose="02010000000000000000" pitchFamily="2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D2E526-B0B7-03D1-DFE1-0D2E3D1E1802}"/>
              </a:ext>
            </a:extLst>
          </p:cNvPr>
          <p:cNvCxnSpPr>
            <a:cxnSpLocks/>
          </p:cNvCxnSpPr>
          <p:nvPr/>
        </p:nvCxnSpPr>
        <p:spPr>
          <a:xfrm>
            <a:off x="12699999" y="6661150"/>
            <a:ext cx="1" cy="2888848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EE196-3C5B-DBCB-3EB5-113AC931B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401D3F7-8AEA-6BB2-9CA2-F7641504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324449-5B01-2D72-B833-19F52036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7C1E877-154D-3AF8-BE1A-69B9DFBE9955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Simple embedded elevator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447829A-FCD5-D55A-FACA-5E3D5104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2F2DB1F-C6A4-0298-FF16-29934B883283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18A80D5-67CA-3FDE-0352-BBF66A9E3DD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1F5ACFE-6A54-1E78-6AF6-52E1D6B350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D3269A9C-5F28-20F6-8059-7D6F045B04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6B56A89-C9EE-8AC1-377F-E07E496B9DA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13">
            <a:extLst>
              <a:ext uri="{FF2B5EF4-FFF2-40B4-BE49-F238E27FC236}">
                <a16:creationId xmlns:a16="http://schemas.microsoft.com/office/drawing/2014/main" id="{67C90A4F-3BAF-210A-8E2C-7B763BEBDDE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5400000">
            <a:off x="7416800" y="6086600"/>
            <a:ext cx="3429000" cy="25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AA1CE7-8EC1-5447-D3A1-0DABEE811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437" y="2273300"/>
            <a:ext cx="5719763" cy="76878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71A804-077C-0066-9250-964BD0C4200C}"/>
              </a:ext>
            </a:extLst>
          </p:cNvPr>
          <p:cNvSpPr/>
          <p:nvPr/>
        </p:nvSpPr>
        <p:spPr>
          <a:xfrm>
            <a:off x="4038600" y="2171700"/>
            <a:ext cx="1676400" cy="165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7D6F6A-6C29-EAC5-85CC-7F990BCD696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21646C-AE37-0563-5A1F-6624951D4F85}"/>
              </a:ext>
            </a:extLst>
          </p:cNvPr>
          <p:cNvSpPr txBox="1"/>
          <p:nvPr/>
        </p:nvSpPr>
        <p:spPr>
          <a:xfrm>
            <a:off x="10134600" y="43848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Motor</a:t>
            </a:r>
          </a:p>
          <a:p>
            <a:r>
              <a:rPr lang="en-US" altLang="ko-KR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</a:t>
            </a:r>
          </a:p>
          <a:p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한</a:t>
            </a:r>
            <a:r>
              <a:rPr lang="ko-KR" altLang="en-US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step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당 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0.8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도 돌아가는 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step motor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로</a:t>
            </a:r>
            <a:r>
              <a:rPr lang="ko-KR" altLang="en-US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step 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수를 계산하여 층 수를 구별한다</a:t>
            </a:r>
            <a:endParaRPr lang="en-US" altLang="ko-KR" sz="2800" dirty="0">
              <a:latin typeface="MapoPeacefull" panose="020B0600000101010101" charset="-127"/>
              <a:ea typeface="MapoPeacefull" panose="020B0600000101010101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6702A-2D48-7871-7265-26A0E26B0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7B503D9-E7D7-22C4-B1A5-6706FE6C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2AFF523-F391-503A-B6D9-4A0901BA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9FF09E4-0031-FA5C-D0D7-BD4F68436AD4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Simple embedded elevator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14DB654-B000-5AF5-78F5-E7B4C236C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21B3EF9-3556-5CF2-5BB5-64C43ADCE6A1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5EC4B2F-0FD5-15F6-EB47-6358E36CD9A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6E65164-3BE5-B9C1-6D2A-0680ED1703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4620C98C-DAF1-8A61-6AF9-B6B8A85232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02ABFE7-0CCE-DBE8-B31D-641165A563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E0FA2ED-7500-6B3D-A331-9F406C62413C}"/>
              </a:ext>
            </a:extLst>
          </p:cNvPr>
          <p:cNvSpPr txBox="1"/>
          <p:nvPr/>
        </p:nvSpPr>
        <p:spPr>
          <a:xfrm>
            <a:off x="10134600" y="43848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</a:t>
            </a:r>
          </a:p>
          <a:p>
            <a:r>
              <a:rPr lang="en-US" altLang="ko-KR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</a:t>
            </a:r>
          </a:p>
          <a:p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실제 엘리베이터 구조를 모사한 본체</a:t>
            </a:r>
            <a:r>
              <a:rPr lang="en-US" altLang="ko-KR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. 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step motor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를 이용하여 수직 방향의 상승 및 하강 동작을 수행한다</a:t>
            </a:r>
            <a:r>
              <a:rPr lang="en-US" altLang="ko-KR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.</a:t>
            </a:r>
            <a:endParaRPr lang="ko-KR" altLang="en-US" sz="2800" dirty="0">
              <a:latin typeface="MapoPeacefull" panose="020B0600000101010101" charset="-127"/>
              <a:ea typeface="MapoPeacefull" panose="020B0600000101010101" charset="-127"/>
              <a:cs typeface="ADLaM Display" panose="02010000000000000000" pitchFamily="2" charset="0"/>
            </a:endParaRPr>
          </a:p>
        </p:txBody>
      </p:sp>
      <p:pic>
        <p:nvPicPr>
          <p:cNvPr id="61" name="Picture 13">
            <a:extLst>
              <a:ext uri="{FF2B5EF4-FFF2-40B4-BE49-F238E27FC236}">
                <a16:creationId xmlns:a16="http://schemas.microsoft.com/office/drawing/2014/main" id="{F92F96D4-EC2B-AD23-2ABE-5D11678E99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5400000">
            <a:off x="7416800" y="6086600"/>
            <a:ext cx="3429000" cy="25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012983-CD2A-3140-F8C5-0B275A246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437" y="2273300"/>
            <a:ext cx="5719763" cy="76878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6AACDB-F965-476B-7008-34736571EE54}"/>
              </a:ext>
            </a:extLst>
          </p:cNvPr>
          <p:cNvSpPr/>
          <p:nvPr/>
        </p:nvSpPr>
        <p:spPr>
          <a:xfrm>
            <a:off x="4038600" y="6667500"/>
            <a:ext cx="1676400" cy="165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71FA7B1-98C2-8630-D6A2-12A49E8D74F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2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5E0A-7D5B-34AC-8D0C-7B1592F34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63A315B-69BB-C5C7-4EC6-F0AE44D3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86AD270-D78C-55F8-9A61-550A0813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04638EE-A308-4C57-9B5C-C3B25222F983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Simple embedded elevator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93D767B-43DF-4955-A138-FBFCA714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FEF2242-D63B-C5FD-C17B-7E6D44C5ACAB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49926E6-1C22-9B80-E2EC-5CF3E03D190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A23BF19-C762-EBCE-7D10-32BE0192F78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DA3E546B-50BE-9D00-46A1-EBF2C50ABE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41B7C70-607E-CE53-6C6C-3E891F826A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9CFD900-BF5A-5F79-C0F2-9EC4F5483C8B}"/>
              </a:ext>
            </a:extLst>
          </p:cNvPr>
          <p:cNvSpPr txBox="1"/>
          <p:nvPr/>
        </p:nvSpPr>
        <p:spPr>
          <a:xfrm>
            <a:off x="10134600" y="43848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 </a:t>
            </a:r>
            <a:r>
              <a:rPr lang="ko-KR" altLang="en-US" sz="3200" b="1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외부 버튼</a:t>
            </a:r>
            <a:endParaRPr lang="en-US" altLang="ko-KR" sz="3200" b="1" dirty="0">
              <a:latin typeface="MapoPeacefull" panose="020B0600000101010101" charset="-127"/>
              <a:ea typeface="MapoPeacefull" panose="020B0600000101010101" charset="-127"/>
              <a:cs typeface="ADLaM Display" panose="02010000000000000000" pitchFamily="2" charset="0"/>
            </a:endParaRPr>
          </a:p>
          <a:p>
            <a:r>
              <a:rPr lang="en-US" altLang="ko-KR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</a:t>
            </a:r>
          </a:p>
          <a:p>
            <a:r>
              <a:rPr lang="en-US" altLang="ko-KR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 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프레임 옆에 버튼을 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STM32Nucleo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에 연결하여 외부 버튼을 구현했다</a:t>
            </a:r>
          </a:p>
        </p:txBody>
      </p:sp>
      <p:pic>
        <p:nvPicPr>
          <p:cNvPr id="61" name="Picture 13">
            <a:extLst>
              <a:ext uri="{FF2B5EF4-FFF2-40B4-BE49-F238E27FC236}">
                <a16:creationId xmlns:a16="http://schemas.microsoft.com/office/drawing/2014/main" id="{2613470C-9520-EF4A-BB67-7525C6B4D7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5400000">
            <a:off x="7416800" y="6086600"/>
            <a:ext cx="3429000" cy="25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6352D6-E297-514C-2BB9-190591BAE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437" y="2273300"/>
            <a:ext cx="5719763" cy="76878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089B01-89B7-63BD-ECB6-A2A42ED45B8E}"/>
              </a:ext>
            </a:extLst>
          </p:cNvPr>
          <p:cNvSpPr/>
          <p:nvPr/>
        </p:nvSpPr>
        <p:spPr>
          <a:xfrm>
            <a:off x="5638800" y="4000500"/>
            <a:ext cx="914400" cy="401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9E4CB5-5640-AC76-2F45-CABC5C7FC30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8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6F7A4-AC30-8142-E7F1-D253E8BE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36AF4F3-CB53-8B84-8C9E-4281A598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E97B79-0362-02AC-B111-C4375A77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AD36F56-33E5-597C-F5B9-C95ED8EE2A4A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Simple embedded elevator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8242438-00ED-B5CB-D61D-B86FACE62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27C9F39-A574-75E9-6DEE-C88C0935AA3D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20A6869-9C09-C540-7E82-C54918B19F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B47540F-01F9-8E76-DDF7-EB6428107E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AE9D3C52-8D29-FD4C-4F7B-7C3FD76670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2985DAD-C8AD-602E-FEB8-90EE2FCE110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241812E-04AE-FCF7-0C60-60A21A1BE274}"/>
              </a:ext>
            </a:extLst>
          </p:cNvPr>
          <p:cNvSpPr txBox="1"/>
          <p:nvPr/>
        </p:nvSpPr>
        <p:spPr>
          <a:xfrm>
            <a:off x="10134600" y="43848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Elevator </a:t>
            </a:r>
            <a:r>
              <a:rPr lang="ko-KR" altLang="en-US" sz="3200" b="1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내부 버튼</a:t>
            </a:r>
            <a:endParaRPr lang="en-US" altLang="ko-KR" sz="3200" b="1" dirty="0">
              <a:latin typeface="MapoPeacefull" panose="020B0600000101010101" charset="-127"/>
              <a:ea typeface="MapoPeacefull" panose="020B0600000101010101" charset="-127"/>
              <a:cs typeface="ADLaM Display" panose="02010000000000000000" pitchFamily="2" charset="0"/>
            </a:endParaRPr>
          </a:p>
          <a:p>
            <a:r>
              <a:rPr lang="en-US" altLang="ko-KR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</a:t>
            </a:r>
          </a:p>
          <a:p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Bread board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를 통해 버튼을 </a:t>
            </a:r>
            <a:r>
              <a:rPr lang="en-US" altLang="ko-KR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STM32</a:t>
            </a:r>
            <a:r>
              <a:rPr lang="en-US" altLang="ko-KR" sz="2800" dirty="0">
                <a:latin typeface="ADLaM Display" panose="02010000000000000000" pitchFamily="2" charset="0"/>
                <a:cs typeface="ADLaM Display" panose="02010000000000000000" pitchFamily="2" charset="0"/>
              </a:rPr>
              <a:t>Nucleo</a:t>
            </a:r>
            <a:r>
              <a:rPr lang="ko-KR" altLang="en-US" sz="2800" dirty="0">
                <a:latin typeface="MapoPeacefull" panose="020B0600000101010101" charset="-127"/>
                <a:ea typeface="MapoPeacefull" panose="020B0600000101010101" charset="-127"/>
                <a:cs typeface="ADLaM Display" panose="02010000000000000000" pitchFamily="2" charset="0"/>
              </a:rPr>
              <a:t>에 연결하여 내부 버튼을 구현했다</a:t>
            </a:r>
          </a:p>
        </p:txBody>
      </p:sp>
      <p:pic>
        <p:nvPicPr>
          <p:cNvPr id="61" name="Picture 13">
            <a:extLst>
              <a:ext uri="{FF2B5EF4-FFF2-40B4-BE49-F238E27FC236}">
                <a16:creationId xmlns:a16="http://schemas.microsoft.com/office/drawing/2014/main" id="{97093662-B550-0853-89EB-3C4FB87EEA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7416800" y="6086600"/>
            <a:ext cx="3429000" cy="25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37F5F5-5E83-6F37-AA7F-5C9A331B5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437" y="2273300"/>
            <a:ext cx="5719763" cy="76878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594EFA-E035-D11A-9378-F1E6C0A74D78}"/>
              </a:ext>
            </a:extLst>
          </p:cNvPr>
          <p:cNvSpPr/>
          <p:nvPr/>
        </p:nvSpPr>
        <p:spPr>
          <a:xfrm>
            <a:off x="4191000" y="8496299"/>
            <a:ext cx="1447800" cy="101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98DFCE7-9A7F-9744-E348-C0FC1656AC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1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13">
            <a:extLst>
              <a:ext uri="{FF2B5EF4-FFF2-40B4-BE49-F238E27FC236}">
                <a16:creationId xmlns:a16="http://schemas.microsoft.com/office/drawing/2014/main" id="{BC1458B9-2724-9752-69A3-E675F40CD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5400000">
            <a:off x="5308600" y="6086600"/>
            <a:ext cx="3429000" cy="254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7F825BB-E792-8A17-77C5-46E86C51EE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D868DA-B6EA-C046-564A-3ECBC381659B}"/>
              </a:ext>
            </a:extLst>
          </p:cNvPr>
          <p:cNvSpPr txBox="1"/>
          <p:nvPr/>
        </p:nvSpPr>
        <p:spPr>
          <a:xfrm>
            <a:off x="2133600" y="6819900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최대 층 및 모터 제어 상수 설정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BD0F01-47C2-4145-43F0-9F95EC2FA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351249"/>
            <a:ext cx="3409571" cy="1497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7D8FD4-BFD4-B436-F959-C6FA63B01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4290219"/>
            <a:ext cx="8574424" cy="1706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C935B-289E-738C-22CF-EA57CDE1A607}"/>
              </a:ext>
            </a:extLst>
          </p:cNvPr>
          <p:cNvSpPr txBox="1"/>
          <p:nvPr/>
        </p:nvSpPr>
        <p:spPr>
          <a:xfrm>
            <a:off x="10891212" y="6819900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MapoPeacefull" panose="020B0600000101010101" charset="-127"/>
                <a:ea typeface="MapoPeacefull" panose="020B0600000101010101" charset="-127"/>
              </a:rPr>
              <a:t>LED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 제어를 위한 변수 선언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BE4FF-3180-BC0A-528C-1D2C350C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ECF00DE-6634-5310-9943-E61E2ED5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5B242A1-1705-5A01-F6F4-5C1B4C1B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B82CE31-DDE6-ED81-EE3A-4A4DBBEFD88A}"/>
              </a:ext>
            </a:extLst>
          </p:cNvPr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dirty="0">
                <a:solidFill>
                  <a:srgbClr val="4152AD"/>
                </a:solidFill>
                <a:latin typeface="ADLaM Display" panose="02010000000000000000" pitchFamily="2" charset="0"/>
                <a:ea typeface="+mj-ea"/>
                <a:cs typeface="ADLaM Display" panose="02010000000000000000" pitchFamily="2" charset="0"/>
              </a:rPr>
              <a:t>Code</a:t>
            </a:r>
            <a:endParaRPr lang="ko-KR" sz="6000" b="1" i="0" u="none" strike="noStrike" dirty="0">
              <a:solidFill>
                <a:srgbClr val="4152AD"/>
              </a:solidFill>
              <a:latin typeface="ADLaM Display" panose="02010000000000000000" pitchFamily="2" charset="0"/>
              <a:ea typeface="+mj-ea"/>
              <a:cs typeface="ADLaM Display" panose="02010000000000000000" pitchFamily="2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1BED980-4589-6971-C76C-14E37FE6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63CA4C0-1EFB-BABF-4C8B-B54B151D5FFC}"/>
              </a:ext>
            </a:extLst>
          </p:cNvPr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 dirty="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4E2FFF8-88F8-AE5E-4ECF-CF15AB016FB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AB9DEDD-D6D2-9F6F-6B48-D7E1A2410F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34FDB3D0-7E1E-97C1-21E7-1B201F1116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B14B7EA-7D76-7D2D-9114-19B078824F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C5915530-5DAB-0C5D-068E-2C72F32B35B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DE923-E321-4798-4962-1AD89CDE9721}"/>
              </a:ext>
            </a:extLst>
          </p:cNvPr>
          <p:cNvSpPr txBox="1"/>
          <p:nvPr/>
        </p:nvSpPr>
        <p:spPr>
          <a:xfrm>
            <a:off x="7226298" y="6896100"/>
            <a:ext cx="383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Segment</a:t>
            </a:r>
            <a:r>
              <a:rPr lang="ko-KR" altLang="en-US" sz="2000" dirty="0">
                <a:latin typeface="MapoPeacefull" panose="020B0600000101010101" charset="-127"/>
                <a:ea typeface="MapoPeacefull" panose="020B0600000101010101" charset="-127"/>
              </a:rPr>
              <a:t> 제어를 위한 변수 선언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487EC-D216-71DC-8A6F-B3D2547AB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119" y="3490415"/>
            <a:ext cx="14025761" cy="2729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45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330</Words>
  <Application>Microsoft Office PowerPoint</Application>
  <PresentationFormat>사용자 지정</PresentationFormat>
  <Paragraphs>98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Light</vt:lpstr>
      <vt:lpstr>MapoPeacefull</vt:lpstr>
      <vt:lpstr>ADLaM Display</vt:lpstr>
      <vt:lpstr>Arial</vt:lpstr>
      <vt:lpstr>Calibri</vt:lpstr>
      <vt:lpstr>Pretendard Bold</vt:lpstr>
      <vt:lpstr>Pretendard Black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우상욱</cp:lastModifiedBy>
  <cp:revision>48</cp:revision>
  <dcterms:created xsi:type="dcterms:W3CDTF">2006-08-16T00:00:00Z</dcterms:created>
  <dcterms:modified xsi:type="dcterms:W3CDTF">2024-12-10T01:44:57Z</dcterms:modified>
</cp:coreProperties>
</file>